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ov" ContentType="video/unknown"/>
  <Override PartName="/ppt/media/media2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C7B8">
              <a:alpha val="35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Baskerville"/>
          <a:ea typeface="Baskerville"/>
          <a:cs typeface="Baskerville"/>
        </a:font>
        <a:srgbClr val="5A5950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254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Baskerville"/>
          <a:ea typeface="Baskerville"/>
          <a:cs typeface="Baskerville"/>
        </a:font>
        <a:srgbClr val="FFFFFF"/>
      </a:tcTxStyle>
      <a:tcStyle>
        <a:tcBdr>
          <a:left>
            <a:ln w="12700" cap="flat">
              <a:solidFill>
                <a:srgbClr val="453F3E"/>
              </a:solidFill>
              <a:prstDash val="solid"/>
              <a:miter lim="400000"/>
            </a:ln>
          </a:left>
          <a:right>
            <a:ln w="12700" cap="flat">
              <a:solidFill>
                <a:srgbClr val="453F3E"/>
              </a:solidFill>
              <a:prstDash val="solid"/>
              <a:miter lim="400000"/>
            </a:ln>
          </a:right>
          <a:top>
            <a:ln w="12700" cap="flat">
              <a:solidFill>
                <a:srgbClr val="453F3E"/>
              </a:solidFill>
              <a:prstDash val="solid"/>
              <a:miter lim="400000"/>
            </a:ln>
          </a:top>
          <a:bottom>
            <a:ln w="12700" cap="flat">
              <a:solidFill>
                <a:srgbClr val="453F3E"/>
              </a:solidFill>
              <a:prstDash val="solid"/>
              <a:miter lim="400000"/>
            </a:ln>
          </a:bottom>
          <a:insideH>
            <a:ln w="12700" cap="flat">
              <a:solidFill>
                <a:srgbClr val="453F3E"/>
              </a:solidFill>
              <a:prstDash val="solid"/>
              <a:miter lim="400000"/>
            </a:ln>
          </a:insideH>
          <a:insideV>
            <a:ln w="12700" cap="flat">
              <a:solidFill>
                <a:srgbClr val="453F3E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0D4D5"/>
          </a:solidFill>
        </a:fill>
      </a:tcStyle>
    </a:wholeTbl>
    <a:band2H>
      <a:tcTxStyle b="def" i="def"/>
      <a:tcStyle>
        <a:tcBdr/>
        <a:fill>
          <a:solidFill>
            <a:srgbClr val="E9EBEB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ECDCCD"/>
          </a:solidFill>
        </a:fill>
      </a:tcStyle>
    </a:wholeTbl>
    <a:band2H>
      <a:tcTxStyle b="def" i="def"/>
      <a:tcStyle>
        <a:tcBdr/>
        <a:fill>
          <a:solidFill>
            <a:srgbClr val="F6EEE8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8CFD0"/>
          </a:solidFill>
        </a:fill>
      </a:tcStyle>
    </a:wholeTbl>
    <a:band2H>
      <a:tcTxStyle b="def" i="def"/>
      <a:tcStyle>
        <a:tcBdr/>
        <a:fill>
          <a:solidFill>
            <a:srgbClr val="ECE9E9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 b="def" i="def"/>
      <a:tcStyle>
        <a:tcBdr/>
        <a:fill>
          <a:solidFill>
            <a:srgbClr val="092C6C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92C6C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3D3D2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 &amp; Untertite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 descr="leatherbooktypeembellishgl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3100" y="4775200"/>
            <a:ext cx="195662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eltext"/>
          <p:cNvSpPr txBox="1"/>
          <p:nvPr>
            <p:ph type="title"/>
          </p:nvPr>
        </p:nvSpPr>
        <p:spPr>
          <a:xfrm>
            <a:off x="825500" y="1879600"/>
            <a:ext cx="11836400" cy="26035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8000">
                <a:solidFill>
                  <a:srgbClr val="BEA56D"/>
                </a:solidFill>
                <a:effectLst>
                  <a:outerShdw sx="100000" sy="100000" kx="0" ky="0" algn="b" rotWithShape="0" blurRad="38100" dist="25400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3" name="Textebene 1…"/>
          <p:cNvSpPr txBox="1"/>
          <p:nvPr>
            <p:ph type="body" sz="quarter" idx="1"/>
          </p:nvPr>
        </p:nvSpPr>
        <p:spPr>
          <a:xfrm>
            <a:off x="825500" y="5346700"/>
            <a:ext cx="11836400" cy="1854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52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xfrm>
            <a:off x="6565899" y="9029699"/>
            <a:ext cx="342901" cy="3556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ebene 1…"/>
          <p:cNvSpPr txBox="1"/>
          <p:nvPr>
            <p:ph type="body" sz="quarter" idx="1"/>
          </p:nvPr>
        </p:nvSpPr>
        <p:spPr>
          <a:xfrm>
            <a:off x="1270000" y="6350000"/>
            <a:ext cx="10464800" cy="558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939800" indent="-406400" algn="ctr">
              <a:spcBef>
                <a:spcPts val="0"/>
              </a:spcBef>
              <a:buBlip>
                <a:blip r:embed="rId2"/>
              </a:buBlip>
              <a:defRPr i="1" sz="3200"/>
            </a:lvl2pPr>
            <a:lvl3pPr marL="1473200" indent="-406400" algn="ctr">
              <a:spcBef>
                <a:spcPts val="0"/>
              </a:spcBef>
              <a:buBlip>
                <a:blip r:embed="rId2"/>
              </a:buBlip>
              <a:defRPr i="1" sz="3200"/>
            </a:lvl3pPr>
            <a:lvl4pPr marL="2006600" indent="-406400" algn="ctr">
              <a:spcBef>
                <a:spcPts val="0"/>
              </a:spcBef>
              <a:buBlip>
                <a:blip r:embed="rId2"/>
              </a:buBlip>
              <a:defRPr i="1" sz="3200"/>
            </a:lvl4pPr>
            <a:lvl5pPr marL="2540000" indent="-406400" algn="ctr">
              <a:spcBef>
                <a:spcPts val="0"/>
              </a:spcBef>
              <a:buBlip>
                <a:blip r:embed="rId2"/>
              </a:buBlip>
              <a:defRPr i="1"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6" name="„Zitat hier eingeben.“"/>
          <p:cNvSpPr txBox="1"/>
          <p:nvPr>
            <p:ph type="body" sz="quarter" idx="13"/>
          </p:nvPr>
        </p:nvSpPr>
        <p:spPr>
          <a:xfrm>
            <a:off x="1270000" y="4292600"/>
            <a:ext cx="10464800" cy="6731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i="1" sz="4000"/>
            </a:pPr>
          </a:p>
        </p:txBody>
      </p:sp>
      <p:sp>
        <p:nvSpPr>
          <p:cNvPr id="9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ild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nnenein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"/>
          <p:cNvSpPr/>
          <p:nvPr>
            <p:ph type="pic" idx="13"/>
          </p:nvPr>
        </p:nvSpPr>
        <p:spPr>
          <a:xfrm>
            <a:off x="749300" y="812800"/>
            <a:ext cx="11480800" cy="6223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eltext"/>
          <p:cNvSpPr txBox="1"/>
          <p:nvPr>
            <p:ph type="title"/>
          </p:nvPr>
        </p:nvSpPr>
        <p:spPr>
          <a:xfrm>
            <a:off x="762000" y="7035800"/>
            <a:ext cx="11480800" cy="13462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3" name="Textebene 1…"/>
          <p:cNvSpPr txBox="1"/>
          <p:nvPr>
            <p:ph type="body" sz="quarter" idx="1"/>
          </p:nvPr>
        </p:nvSpPr>
        <p:spPr>
          <a:xfrm>
            <a:off x="762000" y="8382000"/>
            <a:ext cx="114808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 sz="3600"/>
            </a:lvl1pPr>
            <a:lvl2pPr marL="0" indent="0" algn="ctr">
              <a:spcBef>
                <a:spcPts val="0"/>
              </a:spcBef>
              <a:buSzTx/>
              <a:buNone/>
              <a:defRPr i="1" sz="3600"/>
            </a:lvl2pPr>
            <a:lvl3pPr marL="0" indent="0" algn="ctr">
              <a:spcBef>
                <a:spcPts val="0"/>
              </a:spcBef>
              <a:buSzTx/>
              <a:buNone/>
              <a:defRPr i="1" sz="3600"/>
            </a:lvl3pPr>
            <a:lvl4pPr marL="0" indent="0" algn="ctr">
              <a:spcBef>
                <a:spcPts val="0"/>
              </a:spcBef>
              <a:buSzTx/>
              <a:buNone/>
              <a:defRPr i="1" sz="3600"/>
            </a:lvl4pPr>
            <a:lvl5pPr marL="0" indent="0" algn="ctr">
              <a:spcBef>
                <a:spcPts val="0"/>
              </a:spcBef>
              <a:buSzTx/>
              <a:buNone/>
              <a:defRPr i="1" sz="36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4" name="Foliennummer"/>
          <p:cNvSpPr txBox="1"/>
          <p:nvPr>
            <p:ph type="sldNum" sz="quarter" idx="2"/>
          </p:nvPr>
        </p:nvSpPr>
        <p:spPr>
          <a:xfrm>
            <a:off x="6324599" y="9143999"/>
            <a:ext cx="342901" cy="355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text"/>
          <p:cNvSpPr txBox="1"/>
          <p:nvPr>
            <p:ph type="title"/>
          </p:nvPr>
        </p:nvSpPr>
        <p:spPr>
          <a:xfrm>
            <a:off x="762000" y="3606800"/>
            <a:ext cx="114808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2" name="Foliennummer"/>
          <p:cNvSpPr txBox="1"/>
          <p:nvPr>
            <p:ph type="sldNum" sz="quarter" idx="2"/>
          </p:nvPr>
        </p:nvSpPr>
        <p:spPr>
          <a:xfrm>
            <a:off x="6324599" y="9016999"/>
            <a:ext cx="342901" cy="3556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 descr="leatherbooktypeembellishgr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905" y="5083509"/>
            <a:ext cx="1956623" cy="3048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Bild"/>
          <p:cNvSpPr/>
          <p:nvPr>
            <p:ph type="pic" sz="half" idx="13"/>
          </p:nvPr>
        </p:nvSpPr>
        <p:spPr>
          <a:xfrm>
            <a:off x="7121229" y="1586867"/>
            <a:ext cx="5105402" cy="68072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Titeltext"/>
          <p:cNvSpPr txBox="1"/>
          <p:nvPr>
            <p:ph type="title"/>
          </p:nvPr>
        </p:nvSpPr>
        <p:spPr>
          <a:xfrm>
            <a:off x="431800" y="1600200"/>
            <a:ext cx="6477000" cy="3175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42" name="Textebene 1…"/>
          <p:cNvSpPr txBox="1"/>
          <p:nvPr>
            <p:ph type="body" sz="quarter" idx="1"/>
          </p:nvPr>
        </p:nvSpPr>
        <p:spPr>
          <a:xfrm>
            <a:off x="431800" y="5715000"/>
            <a:ext cx="6464300" cy="2679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600"/>
            </a:lvl1pPr>
            <a:lvl2pPr marL="0" indent="0" algn="ctr">
              <a:spcBef>
                <a:spcPts val="0"/>
              </a:spcBef>
              <a:buSzTx/>
              <a:buNone/>
              <a:defRPr i="1" sz="3600"/>
            </a:lvl2pPr>
            <a:lvl3pPr marL="0" indent="0" algn="ctr">
              <a:spcBef>
                <a:spcPts val="0"/>
              </a:spcBef>
              <a:buSzTx/>
              <a:buNone/>
              <a:defRPr i="1" sz="3600"/>
            </a:lvl3pPr>
            <a:lvl4pPr marL="0" indent="0" algn="ctr">
              <a:spcBef>
                <a:spcPts val="0"/>
              </a:spcBef>
              <a:buSzTx/>
              <a:buNone/>
              <a:defRPr i="1" sz="3600"/>
            </a:lvl4pPr>
            <a:lvl5pPr marL="0" indent="0" algn="ctr">
              <a:spcBef>
                <a:spcPts val="0"/>
              </a:spcBef>
              <a:buSzTx/>
              <a:buNone/>
              <a:defRPr i="1" sz="36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eltext"/>
          <p:cNvSpPr txBox="1"/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eltext"/>
          <p:cNvSpPr txBox="1"/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9" name="Textebene 1…"/>
          <p:cNvSpPr txBox="1"/>
          <p:nvPr>
            <p:ph type="body" idx="1"/>
          </p:nvPr>
        </p:nvSpPr>
        <p:spPr>
          <a:xfrm>
            <a:off x="762000" y="2768600"/>
            <a:ext cx="11480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ild"/>
          <p:cNvSpPr/>
          <p:nvPr>
            <p:ph type="pic" sz="half" idx="13"/>
          </p:nvPr>
        </p:nvSpPr>
        <p:spPr>
          <a:xfrm>
            <a:off x="6870700" y="2362200"/>
            <a:ext cx="5359400" cy="641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Titeltext"/>
          <p:cNvSpPr txBox="1"/>
          <p:nvPr>
            <p:ph type="title"/>
          </p:nvPr>
        </p:nvSpPr>
        <p:spPr>
          <a:xfrm>
            <a:off x="762000" y="381000"/>
            <a:ext cx="11480800" cy="1524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9" name="Textebene 1…"/>
          <p:cNvSpPr txBox="1"/>
          <p:nvPr>
            <p:ph type="body" sz="half" idx="1"/>
          </p:nvPr>
        </p:nvSpPr>
        <p:spPr>
          <a:xfrm>
            <a:off x="762000" y="2362200"/>
            <a:ext cx="5334000" cy="64135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4000"/>
              </a:spcBef>
              <a:buBlip>
                <a:blip r:embed="rId2"/>
              </a:buBlip>
              <a:defRPr sz="3200"/>
            </a:lvl1pPr>
            <a:lvl2pPr marL="812800" indent="-406400">
              <a:spcBef>
                <a:spcPts val="4000"/>
              </a:spcBef>
              <a:buBlip>
                <a:blip r:embed="rId2"/>
              </a:buBlip>
              <a:defRPr sz="3200"/>
            </a:lvl2pPr>
            <a:lvl3pPr marL="1219200" indent="-406400">
              <a:spcBef>
                <a:spcPts val="4000"/>
              </a:spcBef>
              <a:buBlip>
                <a:blip r:embed="rId2"/>
              </a:buBlip>
              <a:defRPr sz="3200"/>
            </a:lvl3pPr>
            <a:lvl4pPr marL="1625600" indent="-406400">
              <a:spcBef>
                <a:spcPts val="4000"/>
              </a:spcBef>
              <a:buBlip>
                <a:blip r:embed="rId2"/>
              </a:buBlip>
              <a:defRPr sz="3200"/>
            </a:lvl4pPr>
            <a:lvl5pPr marL="2032000" indent="-406400">
              <a:spcBef>
                <a:spcPts val="40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ild"/>
          <p:cNvSpPr/>
          <p:nvPr>
            <p:ph type="pic" idx="13"/>
          </p:nvPr>
        </p:nvSpPr>
        <p:spPr>
          <a:xfrm>
            <a:off x="787400" y="723900"/>
            <a:ext cx="6324600" cy="817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Bild"/>
          <p:cNvSpPr/>
          <p:nvPr>
            <p:ph type="pic" sz="quarter" idx="14"/>
          </p:nvPr>
        </p:nvSpPr>
        <p:spPr>
          <a:xfrm>
            <a:off x="7396539" y="723900"/>
            <a:ext cx="4800603" cy="3479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Bild"/>
          <p:cNvSpPr/>
          <p:nvPr>
            <p:ph type="pic" sz="quarter" idx="15"/>
          </p:nvPr>
        </p:nvSpPr>
        <p:spPr>
          <a:xfrm>
            <a:off x="7396539" y="4508617"/>
            <a:ext cx="4813303" cy="43942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/>
          <p:nvPr>
            <p:ph type="body" idx="1"/>
          </p:nvPr>
        </p:nvSpPr>
        <p:spPr>
          <a:xfrm>
            <a:off x="762000" y="723900"/>
            <a:ext cx="11480800" cy="829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Titel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6324599" y="9016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ln>
            <a:noFill/>
          </a:ln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4200" u="none">
          <a:ln>
            <a:noFill/>
          </a:ln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assetstore.unity.com/packages/3d/environments/landscapes/low-poly-nature-pack-52670" TargetMode="External"/><Relationship Id="rId6" Type="http://schemas.openxmlformats.org/officeDocument/2006/relationships/hyperlink" Target="https://i.pinimg.com/736x/d3/7e/b5/d37eb53f257e3fe43c52829f1a3c2a9b--hand-painted-textures-d-texture.jpg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blendswap.com/blends/view/70925" TargetMode="Externa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3dlancer.net/en/3dmodel-3d-wooden-fence-game-asset---low-poly-24805" TargetMode="Externa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.pinimg.com/736x/d3/7e/b5/d37eb53f257e3fe43c52829f1a3c2a9b--hand-painted-textures-d-texture.jpg" TargetMode="Externa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video" Target="../media/media2.mov"/><Relationship Id="rId5" Type="http://schemas.microsoft.com/office/2007/relationships/media" Target="../media/media2.mov"/><Relationship Id="rId6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ad Chicken"/>
          <p:cNvSpPr txBox="1"/>
          <p:nvPr>
            <p:ph type="ctrTitle"/>
          </p:nvPr>
        </p:nvSpPr>
        <p:spPr>
          <a:xfrm>
            <a:off x="825500" y="1308100"/>
            <a:ext cx="11836400" cy="2603500"/>
          </a:xfrm>
          <a:prstGeom prst="rect">
            <a:avLst/>
          </a:prstGeom>
        </p:spPr>
        <p:txBody>
          <a:bodyPr/>
          <a:lstStyle>
            <a:lvl1pPr>
              <a:defRPr sz="12000"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Mad Chicken</a:t>
            </a:r>
          </a:p>
        </p:txBody>
      </p:sp>
      <p:sp>
        <p:nvSpPr>
          <p:cNvPr id="122" name="Graphische Datenverarbeitung SoSe 2018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61518">
              <a:defRPr sz="4100"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</a:defRPr>
            </a:pPr>
            <a:r>
              <a:t>Graphische Datenverarbeitung SoSe 2018</a:t>
            </a:r>
          </a:p>
          <a:p>
            <a:pPr defTabSz="461518">
              <a:defRPr sz="4100"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</a:defRPr>
            </a:pPr>
          </a:p>
          <a:p>
            <a:pPr defTabSz="461518">
              <a:defRPr sz="3100"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</a:defRPr>
            </a:pPr>
            <a:r>
              <a:t>Finale Präsentation</a:t>
            </a:r>
          </a:p>
        </p:txBody>
      </p:sp>
      <p:sp>
        <p:nvSpPr>
          <p:cNvPr id="123" name="Elif Arslan &amp; Amina Kolasinac"/>
          <p:cNvSpPr txBox="1"/>
          <p:nvPr/>
        </p:nvSpPr>
        <p:spPr>
          <a:xfrm>
            <a:off x="8245450" y="8870950"/>
            <a:ext cx="4387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61518">
              <a:defRPr i="1" sz="3000">
                <a:solidFill>
                  <a:srgbClr val="BEA56D"/>
                </a:solidFill>
                <a:effectLst>
                  <a:outerShdw sx="100000" sy="100000" kx="0" ky="0" algn="b" rotWithShape="0" blurRad="25400" dist="30098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Elif Arslan &amp; Amina Kolasinac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169329" y="1737500"/>
            <a:ext cx="4636059" cy="7266800"/>
          </a:xfrm>
          <a:prstGeom prst="rect">
            <a:avLst/>
          </a:prstGeom>
        </p:spPr>
      </p:pic>
      <p:sp>
        <p:nvSpPr>
          <p:cNvPr id="166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EggSpawner.cs</a:t>
            </a:r>
          </a:p>
        </p:txBody>
      </p:sp>
      <p:sp>
        <p:nvSpPr>
          <p:cNvPr id="167" name="Elif…"/>
          <p:cNvSpPr txBox="1"/>
          <p:nvPr>
            <p:ph type="body" sz="quarter" idx="1"/>
          </p:nvPr>
        </p:nvSpPr>
        <p:spPr>
          <a:xfrm>
            <a:off x="952500" y="1869132"/>
            <a:ext cx="5334000" cy="3337868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pPr/>
            <a:r>
              <a:t>Problem:</a:t>
            </a:r>
          </a:p>
          <a:p>
            <a:pPr lvl="1"/>
            <a:r>
              <a:t>Eier wurden so gespawnt, dass sie auf Hindernissen waren und somit nicht eingesammelt werden konnten</a:t>
            </a:r>
          </a:p>
        </p:txBody>
      </p:sp>
      <p:pic>
        <p:nvPicPr>
          <p:cNvPr id="168" name="Bildschirmfoto 2018-08-15 um 15.42.46.png" descr="Bildschirmfoto 2018-08-15 um 15.42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253" y="5301257"/>
            <a:ext cx="34417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eilenste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17000">
                <a:effectLst>
                  <a:outerShdw sx="100000" sy="100000" kx="0" ky="0" algn="b" rotWithShape="0" blurRad="2159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Anhang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Meilenste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8045">
              <a:defRPr sz="12600">
                <a:effectLst>
                  <a:outerShdw sx="100000" sy="100000" kx="0" ky="0" algn="b" rotWithShape="0" blurRad="16002" dist="16002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Systemarchitektur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wipe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jek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17000">
                <a:effectLst>
                  <a:outerShdw sx="100000" sy="100000" kx="0" ky="0" algn="b" rotWithShape="0" blurRad="2159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Objekte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circl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6068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Player - Chicken</a:t>
            </a:r>
          </a:p>
        </p:txBody>
      </p:sp>
      <p:pic>
        <p:nvPicPr>
          <p:cNvPr id="178" name="Bildschirmfoto 2018-08-24 um 14.40.11.png" descr="Bildschirmfoto 2018-08-24 um 14.40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3486" y="3423741"/>
            <a:ext cx="3429001" cy="377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Bildschirmfoto 2018-08-24 um 14.40.16.png" descr="Bildschirmfoto 2018-08-24 um 14.40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6945" y="2236786"/>
            <a:ext cx="5026198" cy="6916392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Elif…"/>
          <p:cNvSpPr txBox="1"/>
          <p:nvPr>
            <p:ph type="body" sz="half" idx="1"/>
          </p:nvPr>
        </p:nvSpPr>
        <p:spPr>
          <a:xfrm>
            <a:off x="330200" y="8096051"/>
            <a:ext cx="10260906" cy="2737049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4"/>
              </a:buBlip>
              <a:defRPr sz="1400"/>
            </a:pPr>
            <a:r>
              <a:t>Player ist aus dem Internet: https://www.blendswap.com/blends/view/76321,  Lizenz ist auf Github</a:t>
            </a:r>
            <a:b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ircl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6068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Plane - Strecke</a:t>
            </a:r>
          </a:p>
        </p:txBody>
      </p:sp>
      <p:pic>
        <p:nvPicPr>
          <p:cNvPr id="183" name="Bildschirmfoto 2018-08-24 um 14.25.20.png" descr="Bildschirmfoto 2018-08-24 um 14.2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905" y="2241860"/>
            <a:ext cx="5435341" cy="1969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Bildschirmfoto 2018-08-24 um 14.25.25.png" descr="Bildschirmfoto 2018-08-24 um 14.25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131" y="4548696"/>
            <a:ext cx="4521201" cy="369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Bildschirmfoto 2018-08-24 um 14.47.10.png" descr="Bildschirmfoto 2018-08-24 um 14.47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2124" y="2054202"/>
            <a:ext cx="4521201" cy="679651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Zäune sind aus dem AssetStore: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https://assetstore.unity.com/packages/3d/environments/landscapes/low-poly-nature-pack-52670</a:t>
            </a:r>
          </a:p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FloorMaterial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https://i.pinimg.com/736x/d3/7e/b5/d37eb53f257e3fe43c52829f1a3c2a9b--hand-painted-textures-d-texture.jpg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6068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Sammelobjekt - Ei</a:t>
            </a:r>
          </a:p>
        </p:txBody>
      </p:sp>
      <p:sp>
        <p:nvSpPr>
          <p:cNvPr id="189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>
            <a:lvl1pPr marL="0" indent="0" defTabSz="297940">
              <a:spcBef>
                <a:spcPts val="2100"/>
              </a:spcBef>
              <a:buSzTx/>
              <a:buNone/>
              <a:defRPr sz="1400"/>
            </a:lvl1pPr>
          </a:lstStyle>
          <a:p>
            <a:pPr/>
            <a:r>
              <a:t>Ei ist aus dem Internet: https://www.blendswap.com/blends/view/80990</a:t>
            </a:r>
          </a:p>
        </p:txBody>
      </p:sp>
      <p:pic>
        <p:nvPicPr>
          <p:cNvPr id="190" name="Bildschirmfoto 2018-08-24 um 15.00.16.png" descr="Bildschirmfoto 2018-08-24 um 15.0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010" y="3134543"/>
            <a:ext cx="3238501" cy="351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Bildschirmfoto 2018-08-24 um 15.00.32.png" descr="Bildschirmfoto 2018-08-24 um 15.00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2272" y="2241860"/>
            <a:ext cx="4194536" cy="6627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6068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Stein</a:t>
            </a:r>
          </a:p>
        </p:txBody>
      </p:sp>
      <p:sp>
        <p:nvSpPr>
          <p:cNvPr id="194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Stein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http://www.blendswap.com/blends/view/70925</a:t>
            </a:r>
          </a:p>
        </p:txBody>
      </p:sp>
      <p:pic>
        <p:nvPicPr>
          <p:cNvPr id="195" name="Bildschirmfoto 2018-08-24 um 14.59.41.png" descr="Bildschirmfoto 2018-08-24 um 14.59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3318" y="2835017"/>
            <a:ext cx="4063944" cy="4116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Bildschirmfoto 2018-08-24 um 14.59.44.png" descr="Bildschirmfoto 2018-08-24 um 14.59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8540" y="2530972"/>
            <a:ext cx="6367284" cy="4725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6068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Zaun</a:t>
            </a:r>
          </a:p>
        </p:txBody>
      </p:sp>
      <p:sp>
        <p:nvSpPr>
          <p:cNvPr id="199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Block ist aus dem Internet: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https://3dlancer.net/en/3dmodel-3d-wooden-fence-game-asset---low-poly-24805</a:t>
            </a:r>
          </a:p>
        </p:txBody>
      </p:sp>
      <p:pic>
        <p:nvPicPr>
          <p:cNvPr id="200" name="Bildschirmfoto 2018-08-24 um 14.59.21.png" descr="Bildschirmfoto 2018-08-24 um 14.5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6839" y="2487034"/>
            <a:ext cx="6252561" cy="4812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Bildschirmfoto 2018-08-24 um 14.59.18.png" descr="Bildschirmfoto 2018-08-24 um 14.59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5510" y="3115948"/>
            <a:ext cx="3719183" cy="352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6068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Objekte</a:t>
            </a:r>
          </a:p>
          <a:p>
            <a:pPr defTabSz="479044">
              <a:defRPr sz="3772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Hindernis - Scheune</a:t>
            </a:r>
          </a:p>
        </p:txBody>
      </p:sp>
      <p:sp>
        <p:nvSpPr>
          <p:cNvPr id="204" name="Elif…"/>
          <p:cNvSpPr txBox="1"/>
          <p:nvPr>
            <p:ph type="body" sz="quarter" idx="1"/>
          </p:nvPr>
        </p:nvSpPr>
        <p:spPr>
          <a:xfrm>
            <a:off x="952500" y="7881987"/>
            <a:ext cx="10202168" cy="2201813"/>
          </a:xfrm>
          <a:prstGeom prst="rect">
            <a:avLst/>
          </a:prstGeom>
        </p:spPr>
        <p:txBody>
          <a:bodyPr/>
          <a:lstStyle/>
          <a:p>
            <a:pPr marL="0" indent="0" defTabSz="297940">
              <a:spcBef>
                <a:spcPts val="2100"/>
              </a:spcBef>
              <a:buSzTx/>
              <a:buNone/>
              <a:defRPr sz="1400"/>
            </a:pPr>
            <a:r>
              <a:t>Scheune ist aus dem Internet 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https://i.pinimg.com/736x/d3/7e/b5/d37eb53f257e3fe43c52829f1a3c2a9b--hand-painted-textures-d-texture.jpg</a:t>
            </a:r>
          </a:p>
        </p:txBody>
      </p:sp>
      <p:pic>
        <p:nvPicPr>
          <p:cNvPr id="205" name="Bildschirmfoto 2018-08-24 um 14.58.55.png" descr="Bildschirmfoto 2018-08-24 um 14.5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2844" y="2594793"/>
            <a:ext cx="5613401" cy="459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Bildschirmfoto 2018-08-24 um 14.58.51.png" descr="Bildschirmfoto 2018-08-24 um 14.58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8570" y="4507840"/>
            <a:ext cx="45593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Bildschirmfoto 2018-08-24 um 14.58.44.png" descr="Bildschirmfoto 2018-08-24 um 14.58.4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2660" y="2140396"/>
            <a:ext cx="4320843" cy="2132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lieder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Gliederung</a:t>
            </a:r>
          </a:p>
        </p:txBody>
      </p:sp>
      <p:sp>
        <p:nvSpPr>
          <p:cNvPr id="126" name="Vide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2722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Video</a:t>
            </a:r>
          </a:p>
          <a:p>
            <a:pPr marL="442722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Verantwortungsbereiche</a:t>
            </a:r>
          </a:p>
          <a:p>
            <a:pPr marL="442722" indent="-442722" defTabSz="484886">
              <a:spcBef>
                <a:spcPts val="3400"/>
              </a:spcBef>
              <a:buBlip>
                <a:blip r:embed="rId2"/>
              </a:buBlip>
              <a:defRPr sz="3486"/>
            </a:pPr>
            <a:r>
              <a:t>Anhang</a:t>
            </a:r>
          </a:p>
          <a:p>
            <a:pPr lvl="1" marL="885444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Systemarchitektur</a:t>
            </a:r>
          </a:p>
          <a:p>
            <a:pPr lvl="2" marL="1328165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Objekte, Klassen &amp; Abläufe</a:t>
            </a:r>
          </a:p>
          <a:p>
            <a:pPr lvl="1" marL="885444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Geplanter Zeitplan vs Tatsächlicher Zeitplan</a:t>
            </a:r>
          </a:p>
          <a:p>
            <a:pPr lvl="1" marL="885444" indent="-442722" defTabSz="484886">
              <a:spcBef>
                <a:spcPts val="3400"/>
              </a:spcBef>
              <a:buBlip>
                <a:blip r:embed="rId2"/>
              </a:buBlip>
              <a:defRPr sz="2490"/>
            </a:pPr>
            <a:r>
              <a:t>Aufgabenverteilung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Klass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17000">
                <a:effectLst>
                  <a:outerShdw sx="100000" sy="100000" kx="0" ky="0" algn="b" rotWithShape="0" blurRad="2159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Klassen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663773" y="1825029"/>
            <a:ext cx="5677335" cy="7614703"/>
          </a:xfrm>
          <a:prstGeom prst="rect">
            <a:avLst/>
          </a:prstGeom>
        </p:spPr>
      </p:pic>
      <p:sp>
        <p:nvSpPr>
          <p:cNvPr id="212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6068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Steuerung.cs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circl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931914" y="2314557"/>
            <a:ext cx="7141141" cy="6192709"/>
          </a:xfrm>
          <a:prstGeom prst="rect">
            <a:avLst/>
          </a:prstGeom>
        </p:spPr>
      </p:pic>
      <p:sp>
        <p:nvSpPr>
          <p:cNvPr id="215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6068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Kamera.cs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999825" y="2564449"/>
            <a:ext cx="9005013" cy="5958873"/>
          </a:xfrm>
          <a:prstGeom prst="rect">
            <a:avLst/>
          </a:prstGeom>
        </p:spPr>
      </p:pic>
      <p:sp>
        <p:nvSpPr>
          <p:cNvPr id="218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6068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strecken.cs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611898" y="1855703"/>
            <a:ext cx="7780887" cy="7574011"/>
          </a:xfrm>
          <a:prstGeom prst="rect">
            <a:avLst/>
          </a:prstGeom>
        </p:spPr>
      </p:pic>
      <p:sp>
        <p:nvSpPr>
          <p:cNvPr id="221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6068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LevelManager.cs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198521" y="1898240"/>
            <a:ext cx="4772892" cy="7481278"/>
          </a:xfrm>
          <a:prstGeom prst="rect">
            <a:avLst/>
          </a:prstGeom>
        </p:spPr>
      </p:pic>
      <p:sp>
        <p:nvSpPr>
          <p:cNvPr id="224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6068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Systemarchitektur - Klassen</a:t>
            </a:r>
          </a:p>
          <a:p>
            <a:pPr defTabSz="479044">
              <a:defRPr sz="3772">
                <a:effectLst>
                  <a:outerShdw sx="100000" sy="100000" kx="0" ky="0" algn="b" rotWithShape="0" blurRad="20828" dist="20828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pPr>
            <a:r>
              <a:t>EggSpawner.cs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Abläuf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17000">
                <a:effectLst>
                  <a:outerShdw sx="100000" sy="100000" kx="0" ky="0" algn="b" rotWithShape="0" blurRad="21590" dist="21590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Abläufe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ystemarchitektur - Abläuf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Systemarchitektur - Abläufe</a:t>
            </a:r>
          </a:p>
        </p:txBody>
      </p:sp>
      <p:sp>
        <p:nvSpPr>
          <p:cNvPr id="229" name="Spiel wird gestartet (Player und Anfangsstrecke ist bereits erzeugt) ➔ Hindernisse und Eier werden erzeugt. ➔ Alle 100m wird die Strecke erweitert und mehr Hindernisse und Eier hinzugefügt ➔ sobald gegen ein Hindernis gelaufen wird ist das Spiel u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Spiel wird gestartet (Player und Anfangsstrecke ist bereits erzeugt) ➔ Hindernisse und Eier werden erzeugt. ➔ Alle 100m wird die Strecke erweitert und mehr Hindernisse und Eier hinzugefügt ➔ sobald gegen ein Hindernis gelaufen wird ist das Spiel 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ircl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Zeit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8400">
                <a:effectLst>
                  <a:outerShdw sx="100000" sy="100000" kx="0" ky="0" algn="b" rotWithShape="0" blurRad="21336" dist="21336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Geplanter Zeitplan vs Tatsächlicher Zeitplan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Zeit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Geplanter Zeitplan</a:t>
            </a:r>
          </a:p>
        </p:txBody>
      </p:sp>
      <p:graphicFrame>
        <p:nvGraphicFramePr>
          <p:cNvPr id="234" name="Tabelle"/>
          <p:cNvGraphicFramePr/>
          <p:nvPr/>
        </p:nvGraphicFramePr>
        <p:xfrm>
          <a:off x="1346200" y="2774950"/>
          <a:ext cx="10658624" cy="52451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51927"/>
                <a:gridCol w="4165358"/>
                <a:gridCol w="4128638"/>
              </a:tblGrid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Woche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Elif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Amina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25.06. - 02.07.2018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Steuerung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Grobe Erstellung einer Strecke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02.07. - 09.07.2018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Grobe Erstellung der Objekte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Kollision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09.07. - 30.07.2018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 aufgrund von Prüfungen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 aufgrund von Prüfungen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76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30.07. - 06.08.2018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t>Eventuell Fertigstellung der Steuerung</a:t>
                      </a:r>
                    </a:p>
                    <a:p>
                      <a:pPr defTabSz="457200"/>
                      <a:r>
                        <a:t>Erstellung von Sammelobjekten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t>Eventuell Fertigstellung der Kollision</a:t>
                      </a:r>
                    </a:p>
                    <a:p>
                      <a:pPr defTabSz="457200"/>
                      <a:r>
                        <a:t>Grobe Erstellung der Play Button &amp; Funktion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06.08. - 13.08.2018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Kamerapositionierung &amp; -fahrt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Game Over Anzeige bei Kollisionen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22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13.08. - 20.08.2018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Score-Erstellung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Fertigstellung der Play und Game Over Anzeige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20.08. - 27.08.2018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Eventuelle Überarbeitung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Eventuelle Überarbeitung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27.08. - 03.09.2018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5A5950"/>
                          </a:solidFill>
                        </a:rPr>
                        <a:t>Pause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03.09. - 10.09.2018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Modellieren und Platzieren von Objekten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Modellieren und Platzieren von Objekten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10.09. - 17.09.2018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Feinschliff der Welt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Feinschliff der Welt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17.09. - 23.09.2018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Erstellung der Abschlusspräsentation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Erstellung der Abschlusspräsentation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Kurzbeschreib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Video</a:t>
            </a:r>
          </a:p>
        </p:txBody>
      </p:sp>
      <p:sp>
        <p:nvSpPr>
          <p:cNvPr id="129" name="Oh nein! Bauer Helmut hat vor seinen verrückten Huhn zu schlachten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 defTabSz="321309">
              <a:spcBef>
                <a:spcPts val="0"/>
              </a:spcBef>
              <a:buSzTx/>
              <a:buNone/>
              <a:defRPr sz="4000">
                <a:effectLst>
                  <a:outerShdw sx="100000" sy="100000" kx="0" ky="0" algn="b" rotWithShape="0" blurRad="12700" dist="13970" dir="15900000">
                    <a:srgbClr val="595650">
                      <a:alpha val="33000"/>
                    </a:srgbClr>
                  </a:outerShdw>
                </a:effectLst>
              </a:defRPr>
            </a:lvl1pPr>
          </a:lstStyle>
          <a:p>
            <a:pPr/>
            <a:r>
              <a:t>HIER KOMMT NOCH DAS VIDEO</a:t>
            </a:r>
          </a:p>
        </p:txBody>
      </p:sp>
      <p:sp>
        <p:nvSpPr>
          <p:cNvPr id="130" name="Foliennummer"/>
          <p:cNvSpPr txBox="1"/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Zeit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Tatsächlicher Zeitplan</a:t>
            </a:r>
          </a:p>
        </p:txBody>
      </p:sp>
      <p:graphicFrame>
        <p:nvGraphicFramePr>
          <p:cNvPr id="237" name="Tabelle"/>
          <p:cNvGraphicFramePr/>
          <p:nvPr/>
        </p:nvGraphicFramePr>
        <p:xfrm>
          <a:off x="1346200" y="2774950"/>
          <a:ext cx="10658624" cy="52451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351927"/>
                <a:gridCol w="4165358"/>
                <a:gridCol w="4128638"/>
              </a:tblGrid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Woche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Elif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Amina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24.07. - 30.07.2018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Steuerung &amp; Grobe Erstellung der Objekte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Grobe Erstellung einer Strecke &amp; Kollisionen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76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30.07. - 06.08.2018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Kleine extras &amp; 3D Objekte raussuchen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</a:p>
                  </a:txBody>
                  <a:tcPr marL="50800" marR="50800" marT="50800" marB="50800" anchor="ctr" anchorCtr="0" horzOverflow="overflow"/>
                </a:tc>
              </a:tr>
              <a:tr h="368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06.08. - 13.08.2018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Steuerung überarbeitet + Kamera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</a:p>
                  </a:txBody>
                  <a:tcPr marL="50800" marR="50800" marT="50800" marB="50800" anchor="ctr" anchorCtr="0" horzOverflow="overflow"/>
                </a:tc>
              </a:tr>
              <a:tr h="622300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13.08. - 20.08.2018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Kamera überarbeitet + EggSpawner &amp; LevelManager + Strecke Instantiate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/>
                    </a:p>
                  </a:txBody>
                  <a:tcPr marL="50800" marR="50800" marT="50800" marB="50800" anchor="ctr" anchorCtr="0" horzOverflow="overflow"/>
                </a:tc>
              </a:tr>
              <a:tr h="372215"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20.08. - 27.08.2018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LevelManager überarbeitet + Feinarbeiten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A5950"/>
                          </a:solidFill>
                        </a:rPr>
                        <a:t>Feinarbeiten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38" name="Haben früher abgeben müssen, deswegen wurde der Zeitplan so gut wie gar nicht eingehalten"/>
          <p:cNvSpPr txBox="1"/>
          <p:nvPr>
            <p:ph type="body" sz="half" idx="1"/>
          </p:nvPr>
        </p:nvSpPr>
        <p:spPr>
          <a:xfrm>
            <a:off x="928761" y="6290419"/>
            <a:ext cx="11480801" cy="3044081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/>
            <a:r>
              <a:t>Haben früher abgeben müssen, deswegen wurde der Zeitplan so gut wie gar nicht eingehalten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rößtes Risik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5994">
                <a:effectLst>
                  <a:outerShdw sx="100000" sy="100000" kx="0" ky="0" algn="b" rotWithShape="0" blurRad="20574" dist="20574" dir="15900000">
                    <a:srgbClr val="595650">
                      <a:alpha val="33000"/>
                    </a:srgbClr>
                  </a:outerShdw>
                </a:effectLst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Aufgabenverteilung mit Stundenangabe</a:t>
            </a:r>
          </a:p>
        </p:txBody>
      </p:sp>
      <p:sp>
        <p:nvSpPr>
          <p:cNvPr id="241" name="Unzuverlässige Gruppenmitglieder, die uns am letzten Tag verlassen habe!…"/>
          <p:cNvSpPr txBox="1"/>
          <p:nvPr>
            <p:ph type="body" sz="half" idx="1"/>
          </p:nvPr>
        </p:nvSpPr>
        <p:spPr>
          <a:xfrm>
            <a:off x="863600" y="1371600"/>
            <a:ext cx="5039470" cy="64135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0"/>
              </a:spcBef>
              <a:buSzTx/>
              <a:buNone/>
              <a:defRPr sz="3200"/>
            </a:pPr>
            <a:r>
              <a:t>Elif: Gesamt: ca. 53h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Steuerung - 10h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Kamera - 3h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Strecke - 7h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LevelManager - min. 24h </a:t>
            </a:r>
            <a:r>
              <a:rPr sz="1900"/>
              <a:t>(da erster Ansatz nicht geklappt hat)</a:t>
            </a:r>
          </a:p>
          <a:p>
            <a:pPr marL="406400" indent="-406400">
              <a:spcBef>
                <a:spcPts val="4000"/>
              </a:spcBef>
              <a:buBlip>
                <a:blip r:embed="rId2"/>
              </a:buBlip>
              <a:defRPr sz="3200"/>
            </a:pPr>
            <a:r>
              <a:t>EggSpawner - 9h</a:t>
            </a:r>
          </a:p>
        </p:txBody>
      </p:sp>
      <p:sp>
        <p:nvSpPr>
          <p:cNvPr id="242" name="Text"/>
          <p:cNvSpPr txBox="1"/>
          <p:nvPr/>
        </p:nvSpPr>
        <p:spPr>
          <a:xfrm>
            <a:off x="6972300" y="1790700"/>
            <a:ext cx="5039470" cy="6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02412">
              <a:spcBef>
                <a:spcPts val="3400"/>
              </a:spcBef>
              <a:defRPr sz="2752"/>
            </a:pPr>
            <a:r>
              <a:t>Amina: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GameOver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SammelobjektEffekt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MainMenu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Score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Text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TimeManager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Kollision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tory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Verantwortungsbereiche</a:t>
            </a:r>
          </a:p>
        </p:txBody>
      </p:sp>
      <p:sp>
        <p:nvSpPr>
          <p:cNvPr id="133" name="Text"/>
          <p:cNvSpPr txBox="1"/>
          <p:nvPr>
            <p:ph type="body" sz="half" idx="1"/>
          </p:nvPr>
        </p:nvSpPr>
        <p:spPr>
          <a:xfrm>
            <a:off x="863600" y="1371600"/>
            <a:ext cx="5039470" cy="6413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Elif:</a:t>
            </a:r>
          </a:p>
          <a:p>
            <a:pPr>
              <a:buBlip>
                <a:blip r:embed="rId2"/>
              </a:buBlip>
            </a:pPr>
            <a:r>
              <a:t>Steuerung</a:t>
            </a:r>
          </a:p>
          <a:p>
            <a:pPr>
              <a:buBlip>
                <a:blip r:embed="rId2"/>
              </a:buBlip>
            </a:pPr>
            <a:r>
              <a:t>Kamera</a:t>
            </a:r>
          </a:p>
          <a:p>
            <a:pPr>
              <a:buBlip>
                <a:blip r:embed="rId2"/>
              </a:buBlip>
            </a:pPr>
            <a:r>
              <a:t>Strecke</a:t>
            </a:r>
          </a:p>
          <a:p>
            <a:pPr>
              <a:buBlip>
                <a:blip r:embed="rId2"/>
              </a:buBlip>
            </a:pPr>
            <a:r>
              <a:t>LevelManager</a:t>
            </a:r>
          </a:p>
          <a:p>
            <a:pPr>
              <a:buBlip>
                <a:blip r:embed="rId2"/>
              </a:buBlip>
            </a:pPr>
            <a:r>
              <a:t>EggSpawner</a:t>
            </a:r>
          </a:p>
        </p:txBody>
      </p:sp>
      <p:sp>
        <p:nvSpPr>
          <p:cNvPr id="134" name="Text"/>
          <p:cNvSpPr txBox="1"/>
          <p:nvPr/>
        </p:nvSpPr>
        <p:spPr>
          <a:xfrm>
            <a:off x="6972300" y="1790700"/>
            <a:ext cx="5039470" cy="6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02412">
              <a:spcBef>
                <a:spcPts val="3400"/>
              </a:spcBef>
              <a:defRPr sz="2752"/>
            </a:pPr>
            <a:r>
              <a:t>Amina: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GameOver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SammelobjektEffekt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MainMenu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Score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Text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TimeManager</a:t>
            </a:r>
          </a:p>
          <a:p>
            <a:pPr marL="349504" indent="-349504" algn="l" defTabSz="502412">
              <a:spcBef>
                <a:spcPts val="3400"/>
              </a:spcBef>
              <a:buSzPct val="30000"/>
              <a:buBlip>
                <a:blip r:embed="rId2"/>
              </a:buBlip>
              <a:defRPr sz="2752"/>
            </a:pPr>
            <a:r>
              <a:t>Kollision</a:t>
            </a:r>
          </a:p>
        </p:txBody>
      </p:sp>
      <p:sp>
        <p:nvSpPr>
          <p:cNvPr id="135" name="Foliennummer"/>
          <p:cNvSpPr txBox="1"/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54759" y="1761529"/>
            <a:ext cx="5677335" cy="7614703"/>
          </a:xfrm>
          <a:prstGeom prst="rect">
            <a:avLst/>
          </a:prstGeom>
        </p:spPr>
      </p:pic>
      <p:sp>
        <p:nvSpPr>
          <p:cNvPr id="138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Steuerung.cs</a:t>
            </a:r>
          </a:p>
        </p:txBody>
      </p:sp>
      <p:sp>
        <p:nvSpPr>
          <p:cNvPr id="139" name="Elif…"/>
          <p:cNvSpPr txBox="1"/>
          <p:nvPr>
            <p:ph type="body" sz="half" idx="1"/>
          </p:nvPr>
        </p:nvSpPr>
        <p:spPr>
          <a:xfrm>
            <a:off x="762000" y="-25400"/>
            <a:ext cx="5334000" cy="6413500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Probleme: 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darf nur in drei Spuren laufen.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muss hoch genug springen können, das er über Hindernisse kommt.</a:t>
            </a:r>
          </a:p>
        </p:txBody>
      </p:sp>
      <p:sp>
        <p:nvSpPr>
          <p:cNvPr id="140" name="Foliennummer"/>
          <p:cNvSpPr txBox="1"/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197538" y="2145764"/>
            <a:ext cx="6363178" cy="4992033"/>
          </a:xfrm>
          <a:prstGeom prst="rect">
            <a:avLst/>
          </a:prstGeom>
        </p:spPr>
      </p:pic>
      <p:sp>
        <p:nvSpPr>
          <p:cNvPr id="143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Steuerung.cs</a:t>
            </a:r>
          </a:p>
        </p:txBody>
      </p:sp>
      <p:sp>
        <p:nvSpPr>
          <p:cNvPr id="144" name="Elif…"/>
          <p:cNvSpPr txBox="1"/>
          <p:nvPr>
            <p:ph type="body" sz="half" idx="1"/>
          </p:nvPr>
        </p:nvSpPr>
        <p:spPr>
          <a:xfrm>
            <a:off x="762000" y="-25400"/>
            <a:ext cx="5334000" cy="6413500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Probleme: 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darf nur in drei Spuren laufen.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Spieler muss hoch genug springen können, damit er über Hindernisse kommt. —&gt; austesten</a:t>
            </a:r>
          </a:p>
        </p:txBody>
      </p:sp>
      <p:pic>
        <p:nvPicPr>
          <p:cNvPr id="145" name="Steuerung-Fail.mov" descr="Steuerung-Fail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10968" y="4770363"/>
            <a:ext cx="5820158" cy="434786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Foliennummer"/>
          <p:cNvSpPr txBox="1"/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1999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45300" y="2552997"/>
            <a:ext cx="5359400" cy="4647606"/>
          </a:xfrm>
          <a:prstGeom prst="rect">
            <a:avLst/>
          </a:prstGeom>
        </p:spPr>
      </p:pic>
      <p:sp>
        <p:nvSpPr>
          <p:cNvPr id="149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Kamera.cs</a:t>
            </a:r>
          </a:p>
        </p:txBody>
      </p:sp>
      <p:sp>
        <p:nvSpPr>
          <p:cNvPr id="150" name="Elif…"/>
          <p:cNvSpPr txBox="1"/>
          <p:nvPr>
            <p:ph type="body" sz="quarter" idx="1"/>
          </p:nvPr>
        </p:nvSpPr>
        <p:spPr>
          <a:xfrm>
            <a:off x="762000" y="1510010"/>
            <a:ext cx="5334000" cy="3557290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pPr/>
            <a:r>
              <a:t>Probleme:</a:t>
            </a:r>
          </a:p>
          <a:p>
            <a:pPr lvl="1"/>
            <a:r>
              <a:t>Kamera bewegt mit Spieler wenn man es als Child hat —&gt; Script schreiben</a:t>
            </a:r>
          </a:p>
        </p:txBody>
      </p:sp>
      <p:pic>
        <p:nvPicPr>
          <p:cNvPr id="151" name="Kamera-Fail.mov" descr="Kamera-Fail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736601" y="4569716"/>
            <a:ext cx="5994398" cy="44153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Foliennummer"/>
          <p:cNvSpPr txBox="1"/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8666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417828" y="1802358"/>
            <a:ext cx="7105127" cy="4701664"/>
          </a:xfrm>
          <a:prstGeom prst="rect">
            <a:avLst/>
          </a:prstGeom>
        </p:spPr>
      </p:pic>
      <p:sp>
        <p:nvSpPr>
          <p:cNvPr id="155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Strecke.cs</a:t>
            </a:r>
          </a:p>
        </p:txBody>
      </p:sp>
      <p:sp>
        <p:nvSpPr>
          <p:cNvPr id="156" name="Elif…"/>
          <p:cNvSpPr txBox="1"/>
          <p:nvPr>
            <p:ph type="body" sz="quarter" idx="1"/>
          </p:nvPr>
        </p:nvSpPr>
        <p:spPr>
          <a:xfrm>
            <a:off x="800100" y="1920527"/>
            <a:ext cx="4881613" cy="3426173"/>
          </a:xfrm>
          <a:prstGeom prst="rect">
            <a:avLst/>
          </a:prstGeom>
        </p:spPr>
        <p:txBody>
          <a:bodyPr/>
          <a:lstStyle/>
          <a:p>
            <a: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Problem: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Unity &amp; Rechner waren überlastet</a:t>
            </a:r>
          </a:p>
          <a:p>
            <a:pPr lvl="1"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pPr>
            <a:r>
              <a:t>Oder aber nur bestimmte Anzahl wurde ge-instantiatet</a:t>
            </a:r>
          </a:p>
        </p:txBody>
      </p:sp>
      <p:sp>
        <p:nvSpPr>
          <p:cNvPr id="157" name="Foliennummer"/>
          <p:cNvSpPr txBox="1"/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Bild" descr="Bild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036589" y="2185937"/>
            <a:ext cx="6293808" cy="6126470"/>
          </a:xfrm>
          <a:prstGeom prst="rect">
            <a:avLst/>
          </a:prstGeom>
        </p:spPr>
      </p:pic>
      <p:sp>
        <p:nvSpPr>
          <p:cNvPr id="160" name="Aufgabenverteil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icken Butt"/>
                <a:ea typeface="Chicken Butt"/>
                <a:cs typeface="Chicken Butt"/>
                <a:sym typeface="Chicken Butt"/>
              </a:defRPr>
            </a:lvl1pPr>
          </a:lstStyle>
          <a:p>
            <a:pPr/>
            <a:r>
              <a:t>LevelManager.cs</a:t>
            </a:r>
          </a:p>
        </p:txBody>
      </p:sp>
      <p:sp>
        <p:nvSpPr>
          <p:cNvPr id="161" name="Elif…"/>
          <p:cNvSpPr txBox="1"/>
          <p:nvPr>
            <p:ph type="body" sz="quarter" idx="1"/>
          </p:nvPr>
        </p:nvSpPr>
        <p:spPr>
          <a:xfrm>
            <a:off x="717103" y="1444327"/>
            <a:ext cx="5334001" cy="3965873"/>
          </a:xfrm>
          <a:prstGeom prst="rect">
            <a:avLst/>
          </a:prstGeom>
        </p:spPr>
        <p:txBody>
          <a:bodyPr/>
          <a:lstStyle>
            <a:lvl1pPr marL="272034" indent="-272034" defTabSz="297940">
              <a:spcBef>
                <a:spcPts val="2100"/>
              </a:spcBef>
              <a:buBlip>
                <a:blip r:embed="rId3"/>
              </a:buBlip>
              <a:defRPr sz="2100"/>
            </a:lvl1pPr>
            <a:lvl2pPr marL="544068" indent="-272034" defTabSz="297940">
              <a:spcBef>
                <a:spcPts val="2100"/>
              </a:spcBef>
              <a:buBlip>
                <a:blip r:embed="rId3"/>
              </a:buBlip>
              <a:defRPr sz="2100"/>
            </a:lvl2pPr>
          </a:lstStyle>
          <a:p>
            <a:pPr/>
            <a:r>
              <a:t>Problem:</a:t>
            </a:r>
          </a:p>
          <a:p>
            <a:pPr lvl="1"/>
            <a:r>
              <a:t>Zuerst wurde komplett falscher Ansatz verfolgt &amp; Hindernisse wurden aufeinander gespawnt</a:t>
            </a:r>
          </a:p>
        </p:txBody>
      </p:sp>
      <p:pic>
        <p:nvPicPr>
          <p:cNvPr id="162" name="Bildschirmfoto 2018-08-15 um 15.42.46.png" descr="Bildschirmfoto 2018-08-15 um 15.42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3253" y="5301257"/>
            <a:ext cx="34417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Foliennummer"/>
          <p:cNvSpPr txBox="1"/>
          <p:nvPr>
            <p:ph type="sldNum" sz="quarter" idx="4294967295"/>
          </p:nvPr>
        </p:nvSpPr>
        <p:spPr>
          <a:xfrm>
            <a:off x="6381749" y="9016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LeatherBook">
  <a:themeElements>
    <a:clrScheme name="LeatherBook">
      <a:dk1>
        <a:srgbClr val="6C6963"/>
      </a:dk1>
      <a:lt1>
        <a:srgbClr val="092A6C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eatherBook">
  <a:themeElements>
    <a:clrScheme name="LeatherB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